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Bradley Hand ITC" panose="03070402050302030203" pitchFamily="66" charset="0"/>
      <p:regular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張景翔" initials="張景翔" lastIdx="1" clrIdx="0">
    <p:extLst>
      <p:ext uri="{19B8F6BF-5375-455C-9EA6-DF929625EA0E}">
        <p15:presenceInfo xmlns:p15="http://schemas.microsoft.com/office/powerpoint/2012/main" userId="張景翔"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7"/>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10-30T18:13:23.757" idx="1">
    <p:pos x="5760" y="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0e0ca27da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0e0ca27da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0e37577940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0e3757794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https://unsplash.com/photos/a-coffee-cup-spilled-on-a-table-oSOY6Ozl6T0</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0e37577940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0e37577940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但遊戲開發到一個階段，小林根一些團隊成員有了開發想法上的衝突。</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https://pixabay.com/videos/silhouette-people-women-men-118375/</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0e37577940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0e37577940_0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但遊戲開發到一個階段，小林根一些團隊成員有了開發想法上的衝突。</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https://pixabay.com/videos/couple-arguing-domestic-violence-50311/</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0e37577940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0e3757794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https://unsplash.com/photos/an-exit-sign-is-posted-on-a-wooden-door-BttfwonnPaw</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e37577940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e37577940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在多次的開會討論與協商後，小林跟團隊成員找到了平衡點。</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https://pixabay.com/videos/meeting-creative-artistic-88225/</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0e37577940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0e37577940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在多次的開會討論與協商後，小林跟團隊成員找到了平衡點。</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https://pixabay.com/videos/business-real-estate-home-198888/</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0e37577940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0e37577940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https://unsplash.com/photos/a-large-inflatable-arch-with-the-word-finish-on-it-bssA-XRpH3s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0e37577940_0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0e37577940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最後，他們完成了這款遊戲的開發，所以都很開心，正在慶祝著。</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https://pixabay.com/videos/playstation-play-gamer-games-26619/</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0e37577940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0e37577940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最後，他們完成了這款遊戲的開發，所以都很開心，正在慶祝著。</a:t>
            </a:r>
            <a:endParaRPr>
              <a:solidFill>
                <a:schemeClr val="dk1"/>
              </a:solidFill>
            </a:endParaRPr>
          </a:p>
          <a:p>
            <a:pPr marL="0" lvl="0" indent="0" algn="l" rtl="0">
              <a:lnSpc>
                <a:spcPct val="115000"/>
              </a:lnSpc>
              <a:spcBef>
                <a:spcPts val="0"/>
              </a:spcBef>
              <a:spcAft>
                <a:spcPts val="0"/>
              </a:spcAft>
              <a:buNone/>
            </a:pPr>
            <a:r>
              <a:rPr lang="en">
                <a:solidFill>
                  <a:schemeClr val="dk1"/>
                </a:solidFill>
              </a:rPr>
              <a:t>https://pixabay.com/videos/dj-techno-music-club-disco-party-1258/</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e37577940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e37577940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https://unsplash.com/photos/person-drafting-on-blueprint--FPFq_trr2Y</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0e3757794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0e3757794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小林是一位精通技術且對遊戲開發充滿熱情的年輕人，目標是做出一款全球發行且大家都喜歡的遊戲。</a:t>
            </a:r>
            <a:br>
              <a:rPr lang="en"/>
            </a:br>
            <a:r>
              <a:rPr lang="en"/>
              <a:t>https://pixabay.com/videos/game-among-us-spaceship-72488/</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0e37577940_0_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0e37577940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https://unsplash.com/photos/a-couple-of-large-sculptures-sitting-on-top-of-a-cement-floor-g4xIcepnx6I</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0e37577940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0e37577940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小林是一位精通技術且對遊戲開發充滿熱情的年輕人，但在進入職場後卻發現遊戲開發在也不是之前一個人可以隨心所欲開發的模式，而是要跟團隊相互溝通與討論後才會執行。</a:t>
            </a:r>
            <a:endParaRPr dirty="0">
              <a:solidFill>
                <a:schemeClr val="dk1"/>
              </a:solidFill>
            </a:endParaRPr>
          </a:p>
          <a:p>
            <a:pPr marL="0" lvl="0" indent="0" algn="l" rtl="0">
              <a:spcBef>
                <a:spcPts val="0"/>
              </a:spcBef>
              <a:spcAft>
                <a:spcPts val="0"/>
              </a:spcAft>
              <a:buClr>
                <a:schemeClr val="dk1"/>
              </a:buClr>
              <a:buSzPts val="1100"/>
              <a:buFont typeface="Arial"/>
              <a:buNone/>
            </a:pPr>
            <a:r>
              <a:rPr lang="en-US" altLang="zh-TW" sz="2800" b="0" i="0" dirty="0" err="1">
                <a:solidFill>
                  <a:srgbClr val="000000"/>
                </a:solidFill>
                <a:effectLst/>
                <a:latin typeface="plusjakartasans"/>
              </a:rPr>
              <a:t>ShotPot</a:t>
            </a:r>
            <a:r>
              <a:rPr lang="en-US" altLang="zh-TW" sz="2800" b="0" i="0" dirty="0">
                <a:solidFill>
                  <a:srgbClr val="000000"/>
                </a:solidFill>
                <a:effectLst/>
                <a:latin typeface="plusjakartasans"/>
              </a:rPr>
              <a:t> </a:t>
            </a:r>
            <a:r>
              <a:rPr lang="zh-TW" altLang="en-US" sz="2800" b="0" i="0" dirty="0">
                <a:solidFill>
                  <a:srgbClr val="000000"/>
                </a:solidFill>
                <a:effectLst/>
                <a:latin typeface="plusjakartasans"/>
              </a:rPr>
              <a:t>拍攝的影片</a:t>
            </a:r>
            <a:r>
              <a:rPr lang="en-US" altLang="zh-TW" sz="2800" b="0" i="0" dirty="0">
                <a:solidFill>
                  <a:srgbClr val="000000"/>
                </a:solidFill>
                <a:effectLst/>
                <a:latin typeface="plusjakartasans"/>
              </a:rPr>
              <a:t>: https://www.pexels.com/zh-tw/video/4114687/</a:t>
            </a:r>
          </a:p>
          <a:p>
            <a:pPr marL="0" lvl="0" indent="0" algn="l" rtl="0">
              <a:spcBef>
                <a:spcPts val="0"/>
              </a:spcBef>
              <a:spcAft>
                <a:spcPts val="0"/>
              </a:spcAft>
              <a:buClr>
                <a:schemeClr val="dk1"/>
              </a:buClr>
              <a:buSzPts val="1100"/>
              <a:buFont typeface="Arial"/>
              <a:buNone/>
            </a:pPr>
            <a:r>
              <a:rPr lang="en" sz="1050" dirty="0">
                <a:solidFill>
                  <a:schemeClr val="dk1"/>
                </a:solidFill>
                <a:latin typeface="Roboto"/>
                <a:ea typeface="Roboto"/>
                <a:cs typeface="Roboto"/>
                <a:sym typeface="Roboto"/>
              </a:rPr>
              <a:t>fauxels 拍攝的影片: https://www.pexels.com/zh-tw/video/3249902/</a:t>
            </a:r>
            <a:endParaRPr sz="1050" dirty="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50" dirty="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0e37577940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0e37577940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https://unsplash.com/photos/a-man-climbing-up-a-mountain-with-a-ladder-drkEVe7NJRs</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0e37577940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0e37577940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小林是一位精通技術且對遊戲開發充滿熱情的年輕人，但在進入職場後卻發現遊戲開發的模式從個人變成團體，所以努力地融入團隊。</a:t>
            </a:r>
            <a:endParaRPr>
              <a:solidFill>
                <a:schemeClr val="dk1"/>
              </a:solidFill>
            </a:endParaRPr>
          </a:p>
          <a:p>
            <a:pPr marL="0" lvl="0" indent="0" algn="l" rtl="0">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fauxels 拍攝的影片: https://www.pexels.com/zh-tw/video/3255275/</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0e37577940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0e37577940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https://unsplash.com/photos/three-men-sitting-while-using-laptops-and-watching-man-beside-whiteboard-wD1LRb9OeEo</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0e37577940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0e37577940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小林很快的融入開發團隊，跟大家一起開發著遊戲。</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https://pixabay.com/videos/office-business-contemporary-137263/</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comments" Target="../comments/comment1.xml"/><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3.mp4"/><Relationship Id="rId7" Type="http://schemas.openxmlformats.org/officeDocument/2006/relationships/image" Target="../media/image4.gi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video" Target="../media/media3.mp4"/><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5073892"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說故事時間~</a:t>
            </a:r>
            <a:endParaRPr dirty="0"/>
          </a:p>
        </p:txBody>
      </p:sp>
      <p:sp>
        <p:nvSpPr>
          <p:cNvPr id="55" name="Google Shape;55;p13"/>
          <p:cNvSpPr txBox="1">
            <a:spLocks noGrp="1"/>
          </p:cNvSpPr>
          <p:nvPr>
            <p:ph type="subTitle" idx="1"/>
          </p:nvPr>
        </p:nvSpPr>
        <p:spPr>
          <a:xfrm>
            <a:off x="311700" y="2834125"/>
            <a:ext cx="42603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                       </a:t>
            </a:r>
            <a:r>
              <a:rPr lang="en" dirty="0">
                <a:solidFill>
                  <a:srgbClr val="CCCCCC"/>
                </a:solidFill>
              </a:rPr>
              <a:t>—職場故事</a:t>
            </a:r>
            <a:endParaRPr dirty="0">
              <a:solidFill>
                <a:srgbClr val="CCCC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854375" y="44505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意外</a:t>
            </a:r>
            <a:endParaRPr sz="6919"/>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18375-714645744_small">
            <a:hlinkClick r:id="" action="ppaction://media"/>
            <a:extLst>
              <a:ext uri="{FF2B5EF4-FFF2-40B4-BE49-F238E27FC236}">
                <a16:creationId xmlns:a16="http://schemas.microsoft.com/office/drawing/2014/main" id="{A12E84A1-C9ED-416B-B804-892E68B2C5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50311-460401325_medium">
            <a:hlinkClick r:id="" action="ppaction://media"/>
            <a:extLst>
              <a:ext uri="{FF2B5EF4-FFF2-40B4-BE49-F238E27FC236}">
                <a16:creationId xmlns:a16="http://schemas.microsoft.com/office/drawing/2014/main" id="{AECD54FE-1525-46EA-8794-6C7A0287BC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7992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27425" y="289880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轉彎</a:t>
            </a:r>
            <a:endParaRPr sz="6919"/>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88225-606079090_small">
            <a:hlinkClick r:id="" action="ppaction://media"/>
            <a:extLst>
              <a:ext uri="{FF2B5EF4-FFF2-40B4-BE49-F238E27FC236}">
                <a16:creationId xmlns:a16="http://schemas.microsoft.com/office/drawing/2014/main" id="{713D8329-F452-4552-BE1D-53877A749D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98888-909564511_small">
            <a:hlinkClick r:id="" action="ppaction://media"/>
            <a:extLst>
              <a:ext uri="{FF2B5EF4-FFF2-40B4-BE49-F238E27FC236}">
                <a16:creationId xmlns:a16="http://schemas.microsoft.com/office/drawing/2014/main" id="{BBEFBC7D-1D87-44E5-9747-083721AD21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77832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427050" y="232700"/>
            <a:ext cx="2289900" cy="21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6020">
                <a:solidFill>
                  <a:schemeClr val="lt1"/>
                </a:solidFill>
              </a:rPr>
              <a:t>結局</a:t>
            </a:r>
            <a:endParaRPr sz="6919">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26619-359604050_medium">
            <a:hlinkClick r:id="" action="ppaction://media"/>
            <a:extLst>
              <a:ext uri="{FF2B5EF4-FFF2-40B4-BE49-F238E27FC236}">
                <a16:creationId xmlns:a16="http://schemas.microsoft.com/office/drawing/2014/main" id="{0253C9F3-0830-4F88-8804-4E79B8FBD8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80064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258-144566586_small">
            <a:hlinkClick r:id="" action="ppaction://media"/>
            <a:extLst>
              <a:ext uri="{FF2B5EF4-FFF2-40B4-BE49-F238E27FC236}">
                <a16:creationId xmlns:a16="http://schemas.microsoft.com/office/drawing/2014/main" id="{58588EA7-27E1-4261-8A3D-E8A94AA867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392355-8F27-4143-8409-2418C0CBA2E4}"/>
              </a:ext>
            </a:extLst>
          </p:cNvPr>
          <p:cNvSpPr>
            <a:spLocks noGrp="1"/>
          </p:cNvSpPr>
          <p:nvPr>
            <p:ph type="title"/>
          </p:nvPr>
        </p:nvSpPr>
        <p:spPr>
          <a:xfrm>
            <a:off x="585300" y="1733825"/>
            <a:ext cx="5045100" cy="572700"/>
          </a:xfrm>
        </p:spPr>
        <p:txBody>
          <a:bodyPr>
            <a:noAutofit/>
          </a:bodyPr>
          <a:lstStyle/>
          <a:p>
            <a:pPr algn="ctr"/>
            <a:r>
              <a:rPr lang="en-US" altLang="zh-TW" sz="5400" dirty="0">
                <a:latin typeface="Bradley Hand ITC" panose="03070402050302030203" pitchFamily="66" charset="0"/>
              </a:rPr>
              <a:t>Thank you for Listening</a:t>
            </a:r>
            <a:endParaRPr lang="zh-TW" altLang="en-US" sz="5400" dirty="0">
              <a:latin typeface="Bradley Hand ITC" panose="03070402050302030203" pitchFamily="66" charset="0"/>
            </a:endParaRPr>
          </a:p>
        </p:txBody>
      </p:sp>
    </p:spTree>
    <p:extLst>
      <p:ext uri="{BB962C8B-B14F-4D97-AF65-F5344CB8AC3E}">
        <p14:creationId xmlns:p14="http://schemas.microsoft.com/office/powerpoint/2010/main" val="2152344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821200" y="3254025"/>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dirty="0"/>
              <a:t>目標</a:t>
            </a:r>
            <a:endParaRPr sz="691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72488-543388303_medium">
            <a:hlinkClick r:id="" action="ppaction://media"/>
            <a:extLst>
              <a:ext uri="{FF2B5EF4-FFF2-40B4-BE49-F238E27FC236}">
                <a16:creationId xmlns:a16="http://schemas.microsoft.com/office/drawing/2014/main" id="{9B8D0F2B-3D65-436C-AABF-7AB25A915F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7848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153225" y="1325875"/>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阻礙</a:t>
            </a:r>
            <a:endParaRPr sz="6919"/>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
        <p:nvSpPr>
          <p:cNvPr id="77" name="Google Shape;77;p17"/>
          <p:cNvSpPr/>
          <p:nvPr/>
        </p:nvSpPr>
        <p:spPr>
          <a:xfrm>
            <a:off x="8400" y="0"/>
            <a:ext cx="3431400" cy="51435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 name="Google Shape;78;p17"/>
          <p:cNvSpPr/>
          <p:nvPr/>
        </p:nvSpPr>
        <p:spPr>
          <a:xfrm>
            <a:off x="3439800" y="0"/>
            <a:ext cx="3529800" cy="5143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 name="Google Shape;79;p17"/>
          <p:cNvSpPr txBox="1"/>
          <p:nvPr/>
        </p:nvSpPr>
        <p:spPr>
          <a:xfrm>
            <a:off x="453825" y="285750"/>
            <a:ext cx="2274975" cy="7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dk1"/>
                </a:solidFill>
              </a:rPr>
              <a:t>Before</a:t>
            </a:r>
            <a:endParaRPr sz="3500" dirty="0">
              <a:solidFill>
                <a:schemeClr val="dk1"/>
              </a:solidFill>
            </a:endParaRPr>
          </a:p>
        </p:txBody>
      </p:sp>
      <p:sp>
        <p:nvSpPr>
          <p:cNvPr id="80" name="Google Shape;80;p17"/>
          <p:cNvSpPr txBox="1"/>
          <p:nvPr/>
        </p:nvSpPr>
        <p:spPr>
          <a:xfrm>
            <a:off x="3890250" y="285750"/>
            <a:ext cx="2690100" cy="73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dk1"/>
                </a:solidFill>
              </a:rPr>
              <a:t>After</a:t>
            </a:r>
            <a:endParaRPr sz="3500" dirty="0">
              <a:solidFill>
                <a:schemeClr val="dk1"/>
              </a:solidFill>
            </a:endParaRPr>
          </a:p>
        </p:txBody>
      </p:sp>
      <p:pic>
        <p:nvPicPr>
          <p:cNvPr id="81" name="Google Shape;81;p17" descr="a gold arrow pointing to the right is on a white background (Provided by Tenor)"/>
          <p:cNvPicPr preferRelativeResize="0"/>
          <p:nvPr/>
        </p:nvPicPr>
        <p:blipFill>
          <a:blip r:embed="rId7">
            <a:alphaModFix/>
          </a:blip>
          <a:stretch>
            <a:fillRect/>
          </a:stretch>
        </p:blipFill>
        <p:spPr>
          <a:xfrm>
            <a:off x="2079000" y="2108324"/>
            <a:ext cx="2524067" cy="2050701"/>
          </a:xfrm>
          <a:prstGeom prst="rect">
            <a:avLst/>
          </a:prstGeom>
          <a:solidFill>
            <a:srgbClr val="9FC5E8"/>
          </a:solidFill>
          <a:ln>
            <a:noFill/>
          </a:ln>
        </p:spPr>
      </p:pic>
      <p:pic>
        <p:nvPicPr>
          <p:cNvPr id="3" name="3249902-hd_1280_720_50fps">
            <a:hlinkClick r:id="" action="ppaction://media"/>
            <a:extLst>
              <a:ext uri="{FF2B5EF4-FFF2-40B4-BE49-F238E27FC236}">
                <a16:creationId xmlns:a16="http://schemas.microsoft.com/office/drawing/2014/main" id="{7D6B7A16-9E4A-41B6-9B3C-E38EC8AFCC6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910530" y="1706100"/>
            <a:ext cx="2807074" cy="2801100"/>
          </a:xfrm>
          <a:prstGeom prst="rect">
            <a:avLst/>
          </a:prstGeom>
        </p:spPr>
      </p:pic>
      <p:pic>
        <p:nvPicPr>
          <p:cNvPr id="4" name="4114687-uhd_3840_2160_25fps">
            <a:hlinkClick r:id="" action="ppaction://media"/>
            <a:extLst>
              <a:ext uri="{FF2B5EF4-FFF2-40B4-BE49-F238E27FC236}">
                <a16:creationId xmlns:a16="http://schemas.microsoft.com/office/drawing/2014/main" id="{5330E5AE-6EE5-47F2-8168-3BF0D7DF82B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83249" y="1706100"/>
            <a:ext cx="2445551" cy="2801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1"/>
                                        <p:tgtEl>
                                          <p:spTgt spid="81"/>
                                        </p:tgtEl>
                                        <p:attrNameLst>
                                          <p:attrName>ppt_w</p:attrName>
                                        </p:attrNameLst>
                                      </p:cBhvr>
                                      <p:tavLst>
                                        <p:tav tm="0">
                                          <p:val>
                                            <p:strVal val="0"/>
                                          </p:val>
                                        </p:tav>
                                        <p:tav tm="100000">
                                          <p:val>
                                            <p:strVal val="#ppt_w"/>
                                          </p:val>
                                        </p:tav>
                                      </p:tavLst>
                                    </p:anim>
                                    <p:anim calcmode="lin" valueType="num">
                                      <p:cBhvr additive="base">
                                        <p:cTn id="8" dur="1"/>
                                        <p:tgtEl>
                                          <p:spTgt spid="81"/>
                                        </p:tgtEl>
                                        <p:attrNameLst>
                                          <p:attrName>ppt_h</p:attrName>
                                        </p:attrNameLst>
                                      </p:cBhvr>
                                      <p:tavLst>
                                        <p:tav tm="0">
                                          <p:val>
                                            <p:strVal val="0"/>
                                          </p:val>
                                        </p:tav>
                                        <p:tav tm="100000">
                                          <p:val>
                                            <p:strVal val="#ppt_h"/>
                                          </p:val>
                                        </p:tav>
                                      </p:tavLst>
                                    </p:anim>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11320" fill="hold"/>
                                        <p:tgtEl>
                                          <p:spTgt spid="4"/>
                                        </p:tgtEl>
                                      </p:cBhvr>
                                    </p:cmd>
                                  </p:childTnLst>
                                </p:cTn>
                              </p:par>
                            </p:childTnLst>
                          </p:cTn>
                        </p:par>
                        <p:par>
                          <p:cTn id="12" fill="hold">
                            <p:stCondLst>
                              <p:cond delay="11320"/>
                            </p:stCondLst>
                            <p:childTnLst>
                              <p:par>
                                <p:cTn id="13" presetID="1" presetClass="mediacall" presetSubtype="0" fill="hold" nodeType="afterEffect">
                                  <p:stCondLst>
                                    <p:cond delay="0"/>
                                  </p:stCondLst>
                                  <p:childTnLst>
                                    <p:cmd type="call" cmd="playFrom(0.0)">
                                      <p:cBhvr>
                                        <p:cTn id="14" dur="11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mute="1">
                <p:cTn id="21" fill="hold" display="0">
                  <p:stCondLst>
                    <p:cond delay="indefinite"/>
                  </p:stCondLst>
                </p:cTn>
                <p:tgtEl>
                  <p:spTgt spid="3"/>
                </p:tgtEl>
              </p:cMediaNode>
            </p:video>
            <p:seq concurrent="1" nextAc="seek">
              <p:cTn id="22" restart="whenNotActive" fill="hold" evtFilter="cancelBubble" nodeType="interactiveSeq">
                <p:stCondLst>
                  <p:cond evt="onClick" delay="0">
                    <p:tgtEl>
                      <p:spTgt spid="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1640800" y="307970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努力</a:t>
            </a:r>
            <a:endParaRPr sz="6919"/>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3255275-uhd_3840_2160_25fps">
            <a:hlinkClick r:id="" action="ppaction://media"/>
            <a:extLst>
              <a:ext uri="{FF2B5EF4-FFF2-40B4-BE49-F238E27FC236}">
                <a16:creationId xmlns:a16="http://schemas.microsoft.com/office/drawing/2014/main" id="{09C0F658-D48F-4A1C-BB0B-F0C90D8041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5997875" y="31135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solidFill>
                  <a:schemeClr val="lt1"/>
                </a:solidFill>
              </a:rPr>
              <a:t>結果</a:t>
            </a:r>
            <a:endParaRPr sz="6919">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137263-766326223_small">
            <a:hlinkClick r:id="" action="ppaction://media"/>
            <a:extLst>
              <a:ext uri="{FF2B5EF4-FFF2-40B4-BE49-F238E27FC236}">
                <a16:creationId xmlns:a16="http://schemas.microsoft.com/office/drawing/2014/main" id="{6EFF1466-77E3-4CAF-91B9-B299CAEE33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271</Words>
  <Application>Microsoft Office PowerPoint</Application>
  <PresentationFormat>如螢幕大小 (16:9)</PresentationFormat>
  <Paragraphs>39</Paragraphs>
  <Slides>19</Slides>
  <Notes>18</Notes>
  <HiddenSlides>0</HiddenSlides>
  <MMClips>11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19</vt:i4>
      </vt:variant>
    </vt:vector>
  </HeadingPairs>
  <TitlesOfParts>
    <vt:vector size="24" baseType="lpstr">
      <vt:lpstr>Arial</vt:lpstr>
      <vt:lpstr>Bradley Hand ITC</vt:lpstr>
      <vt:lpstr>Roboto</vt:lpstr>
      <vt:lpstr>plusjakartasans</vt:lpstr>
      <vt:lpstr>Simple Dark</vt:lpstr>
      <vt:lpstr>說故事時間~</vt:lpstr>
      <vt:lpstr>目標</vt:lpstr>
      <vt:lpstr>PowerPoint 簡報</vt:lpstr>
      <vt:lpstr>阻礙</vt:lpstr>
      <vt:lpstr>PowerPoint 簡報</vt:lpstr>
      <vt:lpstr>努力</vt:lpstr>
      <vt:lpstr>PowerPoint 簡報</vt:lpstr>
      <vt:lpstr>結果</vt:lpstr>
      <vt:lpstr>PowerPoint 簡報</vt:lpstr>
      <vt:lpstr>意外</vt:lpstr>
      <vt:lpstr>PowerPoint 簡報</vt:lpstr>
      <vt:lpstr>PowerPoint 簡報</vt:lpstr>
      <vt:lpstr>轉彎</vt:lpstr>
      <vt:lpstr>PowerPoint 簡報</vt:lpstr>
      <vt:lpstr>PowerPoint 簡報</vt:lpstr>
      <vt:lpstr>結局</vt:lpstr>
      <vt:lpstr>PowerPoint 簡報</vt:lpstr>
      <vt:lpstr>PowerPoint 簡報</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說故事時間~</dc:title>
  <cp:lastModifiedBy>張景翔</cp:lastModifiedBy>
  <cp:revision>9</cp:revision>
  <dcterms:modified xsi:type="dcterms:W3CDTF">2024-10-31T17:59:08Z</dcterms:modified>
</cp:coreProperties>
</file>